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57" r:id="rId4"/>
    <p:sldId id="258" r:id="rId5"/>
    <p:sldId id="266" r:id="rId6"/>
    <p:sldId id="267" r:id="rId7"/>
    <p:sldId id="259" r:id="rId8"/>
    <p:sldId id="260" r:id="rId9"/>
    <p:sldId id="261" r:id="rId10"/>
    <p:sldId id="277" r:id="rId11"/>
    <p:sldId id="262" r:id="rId12"/>
    <p:sldId id="278" r:id="rId13"/>
    <p:sldId id="263" r:id="rId14"/>
    <p:sldId id="279" r:id="rId15"/>
    <p:sldId id="264" r:id="rId16"/>
    <p:sldId id="280" r:id="rId17"/>
    <p:sldId id="265" r:id="rId18"/>
    <p:sldId id="268" r:id="rId19"/>
    <p:sldId id="270" r:id="rId20"/>
    <p:sldId id="269" r:id="rId21"/>
    <p:sldId id="271" r:id="rId22"/>
    <p:sldId id="272" r:id="rId23"/>
    <p:sldId id="274" r:id="rId24"/>
    <p:sldId id="275" r:id="rId25"/>
    <p:sldId id="27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C75062A-0AB5-4E23-B8FC-60F8F4039DED}" type="datetimeFigureOut">
              <a:rPr lang="en-US" smtClean="0"/>
              <a:t>2/4/2016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EC79200-5070-4897-A573-03C6D36DFE3B}"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75062A-0AB5-4E23-B8FC-60F8F4039DED}" type="datetimeFigureOut">
              <a:rPr lang="en-US" smtClean="0"/>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C79200-5070-4897-A573-03C6D36DFE3B}"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EC79200-5070-4897-A573-03C6D36DFE3B}"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75062A-0AB5-4E23-B8FC-60F8F4039DED}" type="datetimeFigureOut">
              <a:rPr lang="en-US" smtClean="0"/>
              <a:t>2/4/2016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C75062A-0AB5-4E23-B8FC-60F8F4039DED}" type="datetimeFigureOut">
              <a:rPr lang="en-US" smtClean="0"/>
              <a:t>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FEC79200-5070-4897-A573-03C6D36DFE3B}"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C75062A-0AB5-4E23-B8FC-60F8F4039DED}" type="datetimeFigureOut">
              <a:rPr lang="en-US" smtClean="0"/>
              <a:t>2/4/2016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EC79200-5070-4897-A573-03C6D36DFE3B}"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C75062A-0AB5-4E23-B8FC-60F8F4039DED}" type="datetimeFigureOut">
              <a:rPr lang="en-US" smtClean="0"/>
              <a:t>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C79200-5070-4897-A573-03C6D36DFE3B}"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C75062A-0AB5-4E23-B8FC-60F8F4039DED}" type="datetimeFigureOut">
              <a:rPr lang="en-US" smtClean="0"/>
              <a:t>2/4/2016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EC79200-5070-4897-A573-03C6D36DFE3B}"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C75062A-0AB5-4E23-B8FC-60F8F4039DED}" type="datetimeFigureOut">
              <a:rPr lang="en-US" smtClean="0"/>
              <a:t>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EC79200-5070-4897-A573-03C6D36DFE3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C75062A-0AB5-4E23-B8FC-60F8F4039DED}" type="datetimeFigureOut">
              <a:rPr lang="en-US" smtClean="0"/>
              <a:t>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EC79200-5070-4897-A573-03C6D36DFE3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EC79200-5070-4897-A573-03C6D36DFE3B}"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C75062A-0AB5-4E23-B8FC-60F8F4039DED}" type="datetimeFigureOut">
              <a:rPr lang="en-US" smtClean="0"/>
              <a:t>2/4/2016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EC79200-5070-4897-A573-03C6D36DFE3B}"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C75062A-0AB5-4E23-B8FC-60F8F4039DED}" type="datetimeFigureOut">
              <a:rPr lang="en-US" smtClean="0"/>
              <a:t>2/4/2016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C75062A-0AB5-4E23-B8FC-60F8F4039DED}" type="datetimeFigureOut">
              <a:rPr lang="en-US" smtClean="0"/>
              <a:t>2/4/2016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EC79200-5070-4897-A573-03C6D36DFE3B}"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Brothers of John the Steadfast Conference</a:t>
            </a:r>
          </a:p>
          <a:p>
            <a:r>
              <a:rPr lang="en-US" dirty="0" smtClean="0"/>
              <a:t>Zion Lutheran Church</a:t>
            </a:r>
          </a:p>
          <a:p>
            <a:r>
              <a:rPr lang="en-US" dirty="0" err="1" smtClean="0"/>
              <a:t>TombaLL</a:t>
            </a:r>
            <a:r>
              <a:rPr lang="en-US" dirty="0" smtClean="0"/>
              <a:t>, TX</a:t>
            </a:r>
          </a:p>
          <a:p>
            <a:r>
              <a:rPr lang="en-US" dirty="0" smtClean="0"/>
              <a:t>6 February 2016</a:t>
            </a:r>
            <a:endParaRPr lang="en-US" dirty="0"/>
          </a:p>
        </p:txBody>
      </p:sp>
      <p:sp>
        <p:nvSpPr>
          <p:cNvPr id="2" name="Title 1"/>
          <p:cNvSpPr>
            <a:spLocks noGrp="1"/>
          </p:cNvSpPr>
          <p:nvPr>
            <p:ph type="ctrTitle"/>
          </p:nvPr>
        </p:nvSpPr>
        <p:spPr/>
        <p:txBody>
          <a:bodyPr/>
          <a:lstStyle/>
          <a:p>
            <a:r>
              <a:rPr lang="en-US" dirty="0" smtClean="0"/>
              <a:t>Reformation Catechesis: Then &amp; Now</a:t>
            </a:r>
            <a:endParaRPr lang="en-US" dirty="0"/>
          </a:p>
        </p:txBody>
      </p:sp>
    </p:spTree>
    <p:extLst>
      <p:ext uri="{BB962C8B-B14F-4D97-AF65-F5344CB8AC3E}">
        <p14:creationId xmlns:p14="http://schemas.microsoft.com/office/powerpoint/2010/main" val="888353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sz="quarter" idx="1"/>
          </p:nvPr>
        </p:nvSpPr>
        <p:spPr/>
        <p:txBody>
          <a:bodyPr/>
          <a:lstStyle/>
          <a:p>
            <a:r>
              <a:rPr lang="en-US" dirty="0" smtClean="0"/>
              <a:t>“Bible for the laity” </a:t>
            </a:r>
          </a:p>
          <a:p>
            <a:r>
              <a:rPr lang="en-US" dirty="0" smtClean="0"/>
              <a:t>Structured by the right distinction between the law and the gospel</a:t>
            </a:r>
          </a:p>
          <a:p>
            <a:r>
              <a:rPr lang="en-US" dirty="0" smtClean="0"/>
              <a:t>Christ-centered</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8535" y="2667000"/>
            <a:ext cx="2301885" cy="3657600"/>
          </a:xfrm>
          <a:prstGeom prst="rect">
            <a:avLst/>
          </a:prstGeom>
        </p:spPr>
      </p:pic>
    </p:spTree>
    <p:extLst>
      <p:ext uri="{BB962C8B-B14F-4D97-AF65-F5344CB8AC3E}">
        <p14:creationId xmlns:p14="http://schemas.microsoft.com/office/powerpoint/2010/main" val="605882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Second Purpose: Catholicity of Texts</a:t>
            </a:r>
            <a:endParaRPr lang="en-US" sz="3200" dirty="0"/>
          </a:p>
        </p:txBody>
      </p:sp>
      <p:sp>
        <p:nvSpPr>
          <p:cNvPr id="3" name="Content Placeholder 2"/>
          <p:cNvSpPr>
            <a:spLocks noGrp="1"/>
          </p:cNvSpPr>
          <p:nvPr>
            <p:ph sz="quarter" idx="1"/>
          </p:nvPr>
        </p:nvSpPr>
        <p:spPr/>
        <p:txBody>
          <a:bodyPr>
            <a:normAutofit/>
          </a:bodyPr>
          <a:lstStyle/>
          <a:p>
            <a:r>
              <a:rPr lang="en-US" sz="2400" dirty="0" smtClean="0"/>
              <a:t>“The catechism enunciates the spiritual core of Scripture not as an insight gained by a spiritually gifted individual,  but by means of those texts that have prevailed in Christendom and, at the same time, within the history of interpretation of these decisive texts” (Peters I:20). </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5200" y="3505200"/>
            <a:ext cx="2438400" cy="2651760"/>
          </a:xfrm>
          <a:prstGeom prst="rect">
            <a:avLst/>
          </a:prstGeom>
        </p:spPr>
      </p:pic>
    </p:spTree>
    <p:extLst>
      <p:ext uri="{BB962C8B-B14F-4D97-AF65-F5344CB8AC3E}">
        <p14:creationId xmlns:p14="http://schemas.microsoft.com/office/powerpoint/2010/main" val="342974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sz="quarter" idx="1"/>
          </p:nvPr>
        </p:nvSpPr>
        <p:spPr/>
        <p:txBody>
          <a:bodyPr/>
          <a:lstStyle/>
          <a:p>
            <a:r>
              <a:rPr lang="en-US" dirty="0" smtClean="0"/>
              <a:t>Decalogue </a:t>
            </a:r>
          </a:p>
          <a:p>
            <a:r>
              <a:rPr lang="en-US" dirty="0" smtClean="0"/>
              <a:t>Apostles’ Creed</a:t>
            </a:r>
          </a:p>
          <a:p>
            <a:r>
              <a:rPr lang="en-US" dirty="0" smtClean="0"/>
              <a:t>Lord’s Prayer</a:t>
            </a:r>
          </a:p>
          <a:p>
            <a:r>
              <a:rPr lang="en-US" dirty="0" smtClean="0"/>
              <a:t>Baptismal Formula</a:t>
            </a:r>
          </a:p>
          <a:p>
            <a:r>
              <a:rPr lang="en-US" dirty="0" smtClean="0"/>
              <a:t>Instituting Words for Lord’s Supper</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0800" y="4114800"/>
            <a:ext cx="3676650" cy="2019300"/>
          </a:xfrm>
          <a:prstGeom prst="rect">
            <a:avLst/>
          </a:prstGeom>
        </p:spPr>
      </p:pic>
    </p:spTree>
    <p:extLst>
      <p:ext uri="{BB962C8B-B14F-4D97-AF65-F5344CB8AC3E}">
        <p14:creationId xmlns:p14="http://schemas.microsoft.com/office/powerpoint/2010/main" val="35525029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Third Purpose: Vocation</a:t>
            </a:r>
            <a:endParaRPr lang="en-US" sz="2800" dirty="0"/>
          </a:p>
        </p:txBody>
      </p:sp>
      <p:sp>
        <p:nvSpPr>
          <p:cNvPr id="3" name="Content Placeholder 2"/>
          <p:cNvSpPr>
            <a:spLocks noGrp="1"/>
          </p:cNvSpPr>
          <p:nvPr>
            <p:ph sz="quarter" idx="1"/>
          </p:nvPr>
        </p:nvSpPr>
        <p:spPr/>
        <p:txBody>
          <a:bodyPr>
            <a:normAutofit/>
          </a:bodyPr>
          <a:lstStyle/>
          <a:p>
            <a:r>
              <a:rPr lang="en-US" sz="2800" dirty="0" smtClean="0">
                <a:latin typeface="Calibri" panose="020F0502020204030204" pitchFamily="34" charset="0"/>
              </a:rPr>
              <a:t>“</a:t>
            </a:r>
            <a:r>
              <a:rPr lang="en-US" sz="2400" dirty="0" smtClean="0">
                <a:latin typeface="Calibri" panose="020F0502020204030204" pitchFamily="34" charset="0"/>
              </a:rPr>
              <a:t>The catechism looks at the concrete daily life of the simple members of the Church. It takes our calling and estate into consideration and understands both as the place in life God gave us in the coordinate system of natural/creaturely, societal/social as well as historical/cultural relations. In our daily life, we Christians should exercise and prove faith in love. The catechism desires to instruct us for this purpose, not only as a doctrinal, confessional book but also as a book of prayer and comfort” (Peters I:20). </a:t>
            </a:r>
            <a:endParaRPr lang="en-US" sz="2800" dirty="0">
              <a:latin typeface="Calibri" panose="020F0502020204030204" pitchFamily="34" charset="0"/>
            </a:endParaRPr>
          </a:p>
        </p:txBody>
      </p:sp>
    </p:spTree>
    <p:extLst>
      <p:ext uri="{BB962C8B-B14F-4D97-AF65-F5344CB8AC3E}">
        <p14:creationId xmlns:p14="http://schemas.microsoft.com/office/powerpoint/2010/main" val="2884501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sz="quarter" idx="1"/>
          </p:nvPr>
        </p:nvSpPr>
        <p:spPr/>
        <p:txBody>
          <a:bodyPr>
            <a:normAutofit/>
          </a:bodyPr>
          <a:lstStyle/>
          <a:p>
            <a:r>
              <a:rPr lang="en-US" sz="2400" dirty="0" smtClean="0"/>
              <a:t>“How the head of the family should teach his household”</a:t>
            </a:r>
          </a:p>
          <a:p>
            <a:r>
              <a:rPr lang="en-US" sz="2400" dirty="0" smtClean="0"/>
              <a:t>Our location in creation in the First Article as recipients of daily bread (Fourth Petition). Masks of God.</a:t>
            </a:r>
          </a:p>
          <a:p>
            <a:r>
              <a:rPr lang="en-US" sz="2400" dirty="0" smtClean="0"/>
              <a:t>Ten Commandments and the confession of sins.</a:t>
            </a:r>
          </a:p>
          <a:p>
            <a:r>
              <a:rPr lang="en-US" sz="2400" dirty="0" smtClean="0"/>
              <a:t>Table of Duties</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08232" y="3352800"/>
            <a:ext cx="3175000" cy="23876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3886200"/>
            <a:ext cx="3238414" cy="2194560"/>
          </a:xfrm>
          <a:prstGeom prst="rect">
            <a:avLst/>
          </a:prstGeom>
        </p:spPr>
      </p:pic>
    </p:spTree>
    <p:extLst>
      <p:ext uri="{BB962C8B-B14F-4D97-AF65-F5344CB8AC3E}">
        <p14:creationId xmlns:p14="http://schemas.microsoft.com/office/powerpoint/2010/main" val="2397585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Calibri" panose="020F0502020204030204" pitchFamily="34" charset="0"/>
              </a:rPr>
              <a:t>Fourth Purpose: Eschatological</a:t>
            </a:r>
            <a:endParaRPr lang="en-US" sz="3200" dirty="0">
              <a:latin typeface="Calibri" panose="020F0502020204030204" pitchFamily="34" charset="0"/>
            </a:endParaRPr>
          </a:p>
        </p:txBody>
      </p:sp>
      <p:sp>
        <p:nvSpPr>
          <p:cNvPr id="3" name="Content Placeholder 2"/>
          <p:cNvSpPr>
            <a:spLocks noGrp="1"/>
          </p:cNvSpPr>
          <p:nvPr>
            <p:ph sz="quarter" idx="1"/>
          </p:nvPr>
        </p:nvSpPr>
        <p:spPr/>
        <p:txBody>
          <a:bodyPr>
            <a:normAutofit/>
          </a:bodyPr>
          <a:lstStyle/>
          <a:p>
            <a:r>
              <a:rPr lang="en-US" sz="2400" dirty="0" smtClean="0">
                <a:latin typeface="Calibri" panose="020F0502020204030204" pitchFamily="34" charset="0"/>
              </a:rPr>
              <a:t>“The catechism moves Scripture, the confession of the Church, and our daily life into the Light of the Last Day” (Peters I:20)</a:t>
            </a:r>
            <a:endParaRPr lang="en-US" sz="2400" dirty="0">
              <a:latin typeface="Calibri" panose="020F05020202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2438400"/>
            <a:ext cx="6035040" cy="3799111"/>
          </a:xfrm>
          <a:prstGeom prst="rect">
            <a:avLst/>
          </a:prstGeom>
        </p:spPr>
      </p:pic>
    </p:spTree>
    <p:extLst>
      <p:ext uri="{BB962C8B-B14F-4D97-AF65-F5344CB8AC3E}">
        <p14:creationId xmlns:p14="http://schemas.microsoft.com/office/powerpoint/2010/main" val="1028522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sz="quarter" idx="1"/>
          </p:nvPr>
        </p:nvSpPr>
        <p:spPr/>
        <p:txBody>
          <a:bodyPr/>
          <a:lstStyle/>
          <a:p>
            <a:r>
              <a:rPr lang="en-US" dirty="0" smtClean="0"/>
              <a:t>The first of Luther’s “</a:t>
            </a:r>
            <a:r>
              <a:rPr lang="en-US" dirty="0" err="1" smtClean="0"/>
              <a:t>Invocavit</a:t>
            </a:r>
            <a:r>
              <a:rPr lang="en-US" dirty="0" smtClean="0"/>
              <a:t> Sermons”…the summons of death comes to us all…Therefore everyone for himself must know and be armed with the chief things that concern a Christian.</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1800" y="3581400"/>
            <a:ext cx="3048000" cy="2514600"/>
          </a:xfrm>
          <a:prstGeom prst="rect">
            <a:avLst/>
          </a:prstGeom>
        </p:spPr>
      </p:pic>
    </p:spTree>
    <p:extLst>
      <p:ext uri="{BB962C8B-B14F-4D97-AF65-F5344CB8AC3E}">
        <p14:creationId xmlns:p14="http://schemas.microsoft.com/office/powerpoint/2010/main" val="3487333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How Luther Intended the Catechism to be Used</a:t>
            </a:r>
            <a:endParaRPr lang="en-US" dirty="0">
              <a:latin typeface="Calibri" panose="020F0502020204030204" pitchFamily="34" charset="0"/>
            </a:endParaRPr>
          </a:p>
        </p:txBody>
      </p:sp>
      <p:sp>
        <p:nvSpPr>
          <p:cNvPr id="3" name="Content Placeholder 2"/>
          <p:cNvSpPr>
            <a:spLocks noGrp="1"/>
          </p:cNvSpPr>
          <p:nvPr>
            <p:ph sz="quarter" idx="1"/>
          </p:nvPr>
        </p:nvSpPr>
        <p:spPr/>
        <p:txBody>
          <a:bodyPr/>
          <a:lstStyle/>
          <a:p>
            <a:pPr lvl="0"/>
            <a:r>
              <a:rPr lang="en-US" dirty="0"/>
              <a:t>Note the pattern for catechesis outlined in the Preface to the Small Catechism: (a) Avoid changes or variations in the text; (b) After people have learned the text, teach them to understand it; (c) Once people have been taught the shorter catechism, take up the longer catechism (SC-Preface 7-18, Kolb/</a:t>
            </a:r>
            <a:r>
              <a:rPr lang="en-US" dirty="0" err="1"/>
              <a:t>Wengert</a:t>
            </a:r>
            <a:r>
              <a:rPr lang="en-US" dirty="0"/>
              <a:t>, </a:t>
            </a:r>
            <a:r>
              <a:rPr lang="en-US" i="1" dirty="0"/>
              <a:t>The Book of Concord</a:t>
            </a:r>
            <a:r>
              <a:rPr lang="en-US" dirty="0"/>
              <a:t>, 348-349). N.B. Peters on “Origin and Structure of the Prefaces” (Peters, 21-26).</a:t>
            </a:r>
          </a:p>
          <a:p>
            <a:endParaRPr lang="en-US" dirty="0"/>
          </a:p>
        </p:txBody>
      </p:sp>
    </p:spTree>
    <p:extLst>
      <p:ext uri="{BB962C8B-B14F-4D97-AF65-F5344CB8AC3E}">
        <p14:creationId xmlns:p14="http://schemas.microsoft.com/office/powerpoint/2010/main" val="638008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Catechization as Pastoral Care</a:t>
            </a:r>
            <a:endParaRPr lang="en-US" dirty="0"/>
          </a:p>
        </p:txBody>
      </p:sp>
      <p:sp>
        <p:nvSpPr>
          <p:cNvPr id="3" name="Content Placeholder 2"/>
          <p:cNvSpPr>
            <a:spLocks noGrp="1"/>
          </p:cNvSpPr>
          <p:nvPr>
            <p:ph sz="quarter" idx="1"/>
          </p:nvPr>
        </p:nvSpPr>
        <p:spPr/>
        <p:txBody>
          <a:bodyPr>
            <a:normAutofit fontScale="85000" lnSpcReduction="10000"/>
          </a:bodyPr>
          <a:lstStyle/>
          <a:p>
            <a:pPr lvl="0"/>
            <a:r>
              <a:rPr lang="en-US" dirty="0"/>
              <a:t>“The catechisms of Luther emerged from a series of sermons, and this might serve as a reminder that they are actually proclamation and catechization. They are, therefore, not to be put back on the shelf like a common book. In the preface to the Small Catechism we find two observations that are foundational for pastoral care. On the one hand, Luther states that every member of the congregation – not only the children- needs to know this basic knowledge of the Christian faith, that is, needs to memorize it. Having memorized the text, then they can begin to interpret and apply it to their life. Luther’s thrust is that the language of the faith must be learned first and must be memorized. To use more than one form will confuse things….” (“R. </a:t>
            </a:r>
            <a:r>
              <a:rPr lang="en-US" dirty="0" err="1"/>
              <a:t>Slenczka</a:t>
            </a:r>
            <a:r>
              <a:rPr lang="en-US" dirty="0"/>
              <a:t>, “Luther’s Care of Souls for Our Times,” 42).</a:t>
            </a:r>
          </a:p>
          <a:p>
            <a:endParaRPr lang="en-US" dirty="0"/>
          </a:p>
        </p:txBody>
      </p:sp>
    </p:spTree>
    <p:extLst>
      <p:ext uri="{BB962C8B-B14F-4D97-AF65-F5344CB8AC3E}">
        <p14:creationId xmlns:p14="http://schemas.microsoft.com/office/powerpoint/2010/main" val="623794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Luther on Praying </a:t>
            </a:r>
            <a:r>
              <a:rPr lang="en-US" smtClean="0"/>
              <a:t>the Catechism</a:t>
            </a:r>
            <a:endParaRPr lang="en-US"/>
          </a:p>
        </p:txBody>
      </p:sp>
      <p:sp>
        <p:nvSpPr>
          <p:cNvPr id="3" name="Content Placeholder 2"/>
          <p:cNvSpPr>
            <a:spLocks noGrp="1"/>
          </p:cNvSpPr>
          <p:nvPr>
            <p:ph sz="quarter" idx="1"/>
          </p:nvPr>
        </p:nvSpPr>
        <p:spPr/>
        <p:txBody>
          <a:bodyPr>
            <a:normAutofit/>
          </a:bodyPr>
          <a:lstStyle/>
          <a:p>
            <a:r>
              <a:rPr lang="en-US" altLang="en-US" sz="2400" dirty="0"/>
              <a:t>"I am also a doctor and a preacher, just as learned and experienced as all of them who are so high and mighty. Nevertheless, each morning and whenever else I have time, I do as a child who is being taught the catechism and I read and recite word for word the Lord's Prayer, the Ten Commandments, the Creed, the Psalms etc. I must still read and study the catechism --and I also do so gladly" (Preface to the </a:t>
            </a:r>
            <a:r>
              <a:rPr lang="en-US" altLang="en-US" sz="2400" i="1" dirty="0"/>
              <a:t>Large Catechism, </a:t>
            </a:r>
            <a:r>
              <a:rPr lang="en-US" altLang="en-US" sz="2400" dirty="0"/>
              <a:t>Kolb/</a:t>
            </a:r>
            <a:r>
              <a:rPr lang="en-US" altLang="en-US" sz="2400" dirty="0" err="1"/>
              <a:t>Wengert</a:t>
            </a:r>
            <a:r>
              <a:rPr lang="en-US" altLang="en-US" sz="2400" dirty="0"/>
              <a:t>, 380).</a:t>
            </a:r>
          </a:p>
          <a:p>
            <a:endParaRPr lang="en-U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29000" y="4876800"/>
            <a:ext cx="2286000" cy="1371600"/>
          </a:xfrm>
          <a:prstGeom prst="rect">
            <a:avLst/>
          </a:prstGeom>
        </p:spPr>
      </p:pic>
    </p:spTree>
    <p:extLst>
      <p:ext uri="{BB962C8B-B14F-4D97-AF65-F5344CB8AC3E}">
        <p14:creationId xmlns:p14="http://schemas.microsoft.com/office/powerpoint/2010/main" val="1091565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Catechism: A Word with Four Meanings</a:t>
            </a:r>
            <a:endParaRPr lang="en-US" dirty="0"/>
          </a:p>
        </p:txBody>
      </p:sp>
      <p:sp>
        <p:nvSpPr>
          <p:cNvPr id="3" name="Content Placeholder 2"/>
          <p:cNvSpPr>
            <a:spLocks noGrp="1"/>
          </p:cNvSpPr>
          <p:nvPr>
            <p:ph sz="quarter" idx="1"/>
          </p:nvPr>
        </p:nvSpPr>
        <p:spPr/>
        <p:txBody>
          <a:bodyPr>
            <a:normAutofit/>
          </a:bodyPr>
          <a:lstStyle/>
          <a:p>
            <a:r>
              <a:rPr lang="en-US" sz="2400" dirty="0" smtClean="0"/>
              <a:t>At the time of the Reformation, the word “catechism” was used in four ways:</a:t>
            </a:r>
          </a:p>
          <a:p>
            <a:pPr marL="457200" indent="-457200">
              <a:buAutoNum type="arabicPeriod"/>
            </a:pPr>
            <a:r>
              <a:rPr lang="en-US" sz="2400" dirty="0" smtClean="0"/>
              <a:t>1. Elementary instruction in the Christian faith;</a:t>
            </a:r>
          </a:p>
          <a:p>
            <a:pPr marL="457200" indent="-457200">
              <a:buAutoNum type="arabicPeriod"/>
            </a:pPr>
            <a:r>
              <a:rPr lang="en-US" sz="2400" dirty="0" smtClean="0"/>
              <a:t>2. Church services in which the Christian faith was taught;</a:t>
            </a:r>
          </a:p>
          <a:p>
            <a:pPr marL="457200" indent="-457200">
              <a:buAutoNum type="arabicPeriod"/>
            </a:pPr>
            <a:r>
              <a:rPr lang="en-US" sz="2400" dirty="0" smtClean="0"/>
              <a:t>3. The content of instruction in core teachings;</a:t>
            </a:r>
          </a:p>
          <a:p>
            <a:pPr marL="457200" indent="-457200">
              <a:buAutoNum type="arabicPeriod"/>
            </a:pPr>
            <a:r>
              <a:rPr lang="en-US" sz="2400" dirty="0" smtClean="0"/>
              <a:t>4. The book presenting the instruction. –Christian Bode, “Instruction of the Christian Faith by Lutherans” in </a:t>
            </a:r>
            <a:r>
              <a:rPr lang="en-US" sz="2400" i="1" dirty="0" smtClean="0"/>
              <a:t>Lutheran Ecclesiastical Culture: 1550-1675 </a:t>
            </a:r>
            <a:r>
              <a:rPr lang="en-US" sz="2400" dirty="0" smtClean="0"/>
              <a:t>edited by Robert Kolb, 159-160.</a:t>
            </a:r>
          </a:p>
          <a:p>
            <a:pPr marL="0" indent="0">
              <a:buNone/>
            </a:pPr>
            <a:endParaRPr lang="en-US" sz="2400" dirty="0"/>
          </a:p>
        </p:txBody>
      </p:sp>
    </p:spTree>
    <p:extLst>
      <p:ext uri="{BB962C8B-B14F-4D97-AF65-F5344CB8AC3E}">
        <p14:creationId xmlns:p14="http://schemas.microsoft.com/office/powerpoint/2010/main" val="15495940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Wilhelm </a:t>
            </a:r>
            <a:r>
              <a:rPr lang="en-US" dirty="0" err="1" smtClean="0"/>
              <a:t>Loehe</a:t>
            </a:r>
            <a:r>
              <a:rPr lang="en-US" dirty="0" smtClean="0"/>
              <a:t> </a:t>
            </a:r>
            <a:endParaRPr lang="en-US" dirty="0"/>
          </a:p>
        </p:txBody>
      </p:sp>
      <p:sp>
        <p:nvSpPr>
          <p:cNvPr id="3" name="Content Placeholder 2"/>
          <p:cNvSpPr>
            <a:spLocks noGrp="1"/>
          </p:cNvSpPr>
          <p:nvPr>
            <p:ph sz="quarter" idx="1"/>
          </p:nvPr>
        </p:nvSpPr>
        <p:spPr/>
        <p:txBody>
          <a:bodyPr/>
          <a:lstStyle/>
          <a:p>
            <a:r>
              <a:rPr lang="en-US" altLang="en-US" sz="2400" dirty="0"/>
              <a:t>“Luther’s Small Catechism is a </a:t>
            </a:r>
          </a:p>
          <a:p>
            <a:pPr>
              <a:buFontTx/>
              <a:buNone/>
            </a:pPr>
            <a:r>
              <a:rPr lang="en-US" altLang="en-US" sz="2400" dirty="0"/>
              <a:t>confession of the church, the confession</a:t>
            </a:r>
          </a:p>
          <a:p>
            <a:pPr>
              <a:buFontTx/>
              <a:buNone/>
            </a:pPr>
            <a:r>
              <a:rPr lang="en-US" altLang="en-US" sz="2400" dirty="0"/>
              <a:t>which is most acceptable and familiar</a:t>
            </a:r>
          </a:p>
          <a:p>
            <a:pPr>
              <a:buFontTx/>
              <a:buNone/>
            </a:pPr>
            <a:r>
              <a:rPr lang="en-US" altLang="en-US" sz="2400" dirty="0"/>
              <a:t>to the people. No one can deny that</a:t>
            </a:r>
          </a:p>
          <a:p>
            <a:pPr>
              <a:buFontTx/>
              <a:buNone/>
            </a:pPr>
            <a:r>
              <a:rPr lang="en-US" altLang="en-US" sz="2400" dirty="0"/>
              <a:t>no catechism in the world but this one </a:t>
            </a:r>
          </a:p>
          <a:p>
            <a:pPr>
              <a:buFontTx/>
              <a:buNone/>
            </a:pPr>
            <a:r>
              <a:rPr lang="en-US" altLang="en-US" sz="2400" dirty="0"/>
              <a:t>can be prayed” – </a:t>
            </a:r>
            <a:r>
              <a:rPr lang="en-US" altLang="en-US" sz="2400" i="1" dirty="0"/>
              <a:t>Three Books on the</a:t>
            </a:r>
          </a:p>
          <a:p>
            <a:pPr>
              <a:buFontTx/>
              <a:buNone/>
            </a:pPr>
            <a:r>
              <a:rPr lang="en-US" altLang="en-US" sz="2400" i="1" dirty="0"/>
              <a:t>Church, </a:t>
            </a:r>
            <a:r>
              <a:rPr lang="en-US" altLang="en-US" sz="2400" dirty="0"/>
              <a:t>pp. 170-171</a:t>
            </a:r>
            <a:r>
              <a:rPr lang="en-US" altLang="en-US" sz="2800" dirty="0"/>
              <a:t>.</a:t>
            </a:r>
          </a:p>
          <a:p>
            <a:pPr>
              <a:buFontTx/>
              <a:buNone/>
            </a:pPr>
            <a:endParaRPr lang="en-US" altLang="en-US" sz="2800"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8400" y="1943100"/>
            <a:ext cx="2203704" cy="3619500"/>
          </a:xfrm>
          <a:prstGeom prst="rect">
            <a:avLst/>
          </a:prstGeom>
        </p:spPr>
      </p:pic>
    </p:spTree>
    <p:extLst>
      <p:ext uri="{BB962C8B-B14F-4D97-AF65-F5344CB8AC3E}">
        <p14:creationId xmlns:p14="http://schemas.microsoft.com/office/powerpoint/2010/main" val="11939366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Edmund </a:t>
            </a:r>
            <a:r>
              <a:rPr lang="en-US" dirty="0" err="1" smtClean="0"/>
              <a:t>Schlink</a:t>
            </a:r>
            <a:endParaRPr lang="en-US" dirty="0"/>
          </a:p>
        </p:txBody>
      </p:sp>
      <p:sp>
        <p:nvSpPr>
          <p:cNvPr id="3" name="Content Placeholder 2"/>
          <p:cNvSpPr>
            <a:spLocks noGrp="1"/>
          </p:cNvSpPr>
          <p:nvPr>
            <p:ph sz="quarter" idx="1"/>
          </p:nvPr>
        </p:nvSpPr>
        <p:spPr/>
        <p:txBody>
          <a:bodyPr>
            <a:normAutofit/>
          </a:bodyPr>
          <a:lstStyle/>
          <a:p>
            <a:pPr>
              <a:buFontTx/>
              <a:buNone/>
            </a:pPr>
            <a:r>
              <a:rPr lang="en-US" altLang="en-US" sz="2400" dirty="0"/>
              <a:t>Edmund </a:t>
            </a:r>
            <a:r>
              <a:rPr lang="en-US" altLang="en-US" sz="2400" dirty="0" err="1"/>
              <a:t>Schlink</a:t>
            </a:r>
            <a:r>
              <a:rPr lang="en-US" altLang="en-US" sz="2400" dirty="0"/>
              <a:t> (1903-1984) once </a:t>
            </a:r>
          </a:p>
          <a:p>
            <a:pPr>
              <a:buFontTx/>
              <a:buNone/>
            </a:pPr>
            <a:r>
              <a:rPr lang="en-US" altLang="en-US" sz="2400" dirty="0"/>
              <a:t>characterized </a:t>
            </a:r>
            <a:r>
              <a:rPr lang="en-US" altLang="en-US" sz="2400" i="1" dirty="0"/>
              <a:t>19</a:t>
            </a:r>
            <a:r>
              <a:rPr lang="en-US" altLang="en-US" sz="2400" i="1" baseline="30000" dirty="0"/>
              <a:t>th</a:t>
            </a:r>
            <a:r>
              <a:rPr lang="en-US" altLang="en-US" sz="2400" dirty="0"/>
              <a:t> century liberalism as</a:t>
            </a:r>
          </a:p>
          <a:p>
            <a:pPr>
              <a:buFontTx/>
              <a:buNone/>
            </a:pPr>
            <a:r>
              <a:rPr lang="en-US" altLang="en-US" sz="2400" dirty="0"/>
              <a:t>that period of “evangelical theology </a:t>
            </a:r>
          </a:p>
          <a:p>
            <a:pPr>
              <a:buFontTx/>
              <a:buNone/>
            </a:pPr>
            <a:r>
              <a:rPr lang="en-US" altLang="en-US" sz="2400" dirty="0"/>
              <a:t>during which </a:t>
            </a:r>
            <a:r>
              <a:rPr lang="en-US" altLang="en-US" sz="2400" dirty="0" err="1"/>
              <a:t>dogmatics</a:t>
            </a:r>
            <a:r>
              <a:rPr lang="en-US" altLang="en-US" sz="2400" dirty="0"/>
              <a:t> had become</a:t>
            </a:r>
          </a:p>
          <a:p>
            <a:pPr>
              <a:buFontTx/>
              <a:buNone/>
            </a:pPr>
            <a:r>
              <a:rPr lang="en-US" altLang="en-US" sz="2400" dirty="0"/>
              <a:t>largely a playground for the subjective</a:t>
            </a:r>
          </a:p>
          <a:p>
            <a:pPr>
              <a:buFontTx/>
              <a:buNone/>
            </a:pPr>
            <a:r>
              <a:rPr lang="en-US" altLang="en-US" sz="2400" dirty="0"/>
              <a:t>originality of speculative piety, in which</a:t>
            </a:r>
          </a:p>
          <a:p>
            <a:pPr>
              <a:buFontTx/>
              <a:buNone/>
            </a:pPr>
            <a:r>
              <a:rPr lang="en-US" altLang="en-US" sz="2400" dirty="0"/>
              <a:t>Christians generally forgot how to pray</a:t>
            </a:r>
          </a:p>
          <a:p>
            <a:pPr>
              <a:buFontTx/>
              <a:buNone/>
            </a:pPr>
            <a:r>
              <a:rPr lang="en-US" altLang="en-US" sz="2400" dirty="0"/>
              <a:t>through their Catechism” – </a:t>
            </a:r>
            <a:r>
              <a:rPr lang="en-US" altLang="en-US" sz="2400" i="1" dirty="0"/>
              <a:t>Theology of the</a:t>
            </a:r>
          </a:p>
          <a:p>
            <a:pPr>
              <a:buFontTx/>
              <a:buNone/>
            </a:pPr>
            <a:r>
              <a:rPr lang="en-US" altLang="en-US" sz="2400" i="1" dirty="0"/>
              <a:t>Lutheran Confessions, </a:t>
            </a:r>
            <a:r>
              <a:rPr lang="en-US" altLang="en-US" sz="2400" dirty="0" smtClean="0"/>
              <a:t> </a:t>
            </a:r>
            <a:r>
              <a:rPr lang="en-US" altLang="en-US" sz="2400" dirty="0"/>
              <a:t>36</a:t>
            </a:r>
          </a:p>
          <a:p>
            <a:endParaRPr lang="en-US" sz="2400" dirty="0"/>
          </a:p>
        </p:txBody>
      </p:sp>
      <p:pic>
        <p:nvPicPr>
          <p:cNvPr id="4" name="Picture 3" descr="untitl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1524000"/>
            <a:ext cx="2514600" cy="3262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34739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the Reformation to our Time</a:t>
            </a:r>
            <a:endParaRPr lang="en-US" dirty="0"/>
          </a:p>
        </p:txBody>
      </p:sp>
      <p:sp>
        <p:nvSpPr>
          <p:cNvPr id="3" name="Content Placeholder 2"/>
          <p:cNvSpPr>
            <a:spLocks noGrp="1"/>
          </p:cNvSpPr>
          <p:nvPr>
            <p:ph sz="quarter" idx="1"/>
          </p:nvPr>
        </p:nvSpPr>
        <p:spPr/>
        <p:txBody>
          <a:bodyPr>
            <a:normAutofit/>
          </a:bodyPr>
          <a:lstStyle/>
          <a:p>
            <a:r>
              <a:rPr lang="en-US" sz="2400" dirty="0" smtClean="0"/>
              <a:t>In period immediately after the Reformation, numerous Lutheran pastors and teachers produced expanded versions of the Small Catechism to give more complete instruction in Christian doctrine.</a:t>
            </a:r>
          </a:p>
          <a:p>
            <a:r>
              <a:rPr lang="en-US" sz="2400" dirty="0" smtClean="0"/>
              <a:t>A prominent example would be the catechism prepared by Conrad Dietrich (1575-1639)</a:t>
            </a:r>
          </a:p>
          <a:p>
            <a:r>
              <a:rPr lang="en-US" sz="2400" dirty="0" smtClean="0"/>
              <a:t>Dietrich’s catechism was brought to this country by the Saxon’s was essential for the early Missouri Synod.</a:t>
            </a:r>
            <a:endParaRPr lang="en-US" sz="2400" dirty="0"/>
          </a:p>
        </p:txBody>
      </p:sp>
    </p:spTree>
    <p:extLst>
      <p:ext uri="{BB962C8B-B14F-4D97-AF65-F5344CB8AC3E}">
        <p14:creationId xmlns:p14="http://schemas.microsoft.com/office/powerpoint/2010/main" val="21561744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Major Catechism Explanations in the Missouri Synod</a:t>
            </a:r>
            <a:endParaRPr lang="en-US" sz="3200" dirty="0"/>
          </a:p>
        </p:txBody>
      </p:sp>
      <p:sp>
        <p:nvSpPr>
          <p:cNvPr id="3" name="Content Placeholder 2"/>
          <p:cNvSpPr>
            <a:spLocks noGrp="1"/>
          </p:cNvSpPr>
          <p:nvPr>
            <p:ph sz="quarter" idx="1"/>
          </p:nvPr>
        </p:nvSpPr>
        <p:spPr/>
        <p:txBody>
          <a:bodyPr/>
          <a:lstStyle/>
          <a:p>
            <a:r>
              <a:rPr lang="en-US" dirty="0" smtClean="0"/>
              <a:t>Dietrich (1858)</a:t>
            </a:r>
          </a:p>
          <a:p>
            <a:r>
              <a:rPr lang="en-US" dirty="0" smtClean="0"/>
              <a:t>Schwann </a:t>
            </a:r>
            <a:r>
              <a:rPr lang="en-US" smtClean="0"/>
              <a:t>(1896</a:t>
            </a:r>
            <a:r>
              <a:rPr lang="en-US" dirty="0" smtClean="0"/>
              <a:t>)</a:t>
            </a:r>
          </a:p>
          <a:p>
            <a:r>
              <a:rPr lang="en-US" dirty="0" smtClean="0"/>
              <a:t>Synodical Catechism (1943 &amp; 1991)</a:t>
            </a:r>
          </a:p>
          <a:p>
            <a:r>
              <a:rPr lang="en-US" dirty="0" smtClean="0"/>
              <a:t>Revised Synodical Catechism (2017)</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2800" y="3810000"/>
            <a:ext cx="2438400" cy="1981200"/>
          </a:xfrm>
          <a:prstGeom prst="rect">
            <a:avLst/>
          </a:prstGeom>
        </p:spPr>
      </p:pic>
    </p:spTree>
    <p:extLst>
      <p:ext uri="{BB962C8B-B14F-4D97-AF65-F5344CB8AC3E}">
        <p14:creationId xmlns:p14="http://schemas.microsoft.com/office/powerpoint/2010/main" val="30628675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Preview of 2017 Catechism: Template</a:t>
            </a:r>
            <a:endParaRPr lang="en-US" sz="3200" dirty="0"/>
          </a:p>
        </p:txBody>
      </p:sp>
      <p:sp>
        <p:nvSpPr>
          <p:cNvPr id="3" name="Content Placeholder 2"/>
          <p:cNvSpPr>
            <a:spLocks noGrp="1"/>
          </p:cNvSpPr>
          <p:nvPr>
            <p:ph sz="quarter" idx="1"/>
          </p:nvPr>
        </p:nvSpPr>
        <p:spPr/>
        <p:txBody>
          <a:bodyPr/>
          <a:lstStyle/>
          <a:p>
            <a:r>
              <a:rPr lang="en-US" dirty="0" smtClean="0"/>
              <a:t>Central Thought</a:t>
            </a:r>
          </a:p>
          <a:p>
            <a:r>
              <a:rPr lang="en-US" dirty="0" smtClean="0"/>
              <a:t>A Closer Reading of the Small Catechism</a:t>
            </a:r>
          </a:p>
          <a:p>
            <a:r>
              <a:rPr lang="en-US" dirty="0" smtClean="0"/>
              <a:t>Connections and Applications</a:t>
            </a:r>
          </a:p>
          <a:p>
            <a:r>
              <a:rPr lang="en-US" dirty="0" smtClean="0"/>
              <a:t>Hymn and Prayer</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86400" y="2743200"/>
            <a:ext cx="2894529" cy="3566160"/>
          </a:xfrm>
          <a:prstGeom prst="rect">
            <a:avLst/>
          </a:prstGeom>
        </p:spPr>
      </p:pic>
    </p:spTree>
    <p:extLst>
      <p:ext uri="{BB962C8B-B14F-4D97-AF65-F5344CB8AC3E}">
        <p14:creationId xmlns:p14="http://schemas.microsoft.com/office/powerpoint/2010/main" val="2259903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Concluding Thoughts</a:t>
            </a:r>
            <a:endParaRPr lang="en-US" sz="3200" dirty="0"/>
          </a:p>
        </p:txBody>
      </p:sp>
      <p:sp>
        <p:nvSpPr>
          <p:cNvPr id="3" name="Content Placeholder 2"/>
          <p:cNvSpPr>
            <a:spLocks noGrp="1"/>
          </p:cNvSpPr>
          <p:nvPr>
            <p:ph sz="quarter" idx="1"/>
          </p:nvPr>
        </p:nvSpPr>
        <p:spPr/>
        <p:txBody>
          <a:bodyPr>
            <a:normAutofit fontScale="85000" lnSpcReduction="10000"/>
          </a:bodyPr>
          <a:lstStyle/>
          <a:p>
            <a:r>
              <a:rPr lang="en-US" i="1" dirty="0"/>
              <a:t>“A Christian is an eternal pupil, from infancy onwards” </a:t>
            </a:r>
            <a:r>
              <a:rPr lang="en-US" dirty="0"/>
              <a:t>– Martin Luther (WA 32, 136, 3f)</a:t>
            </a:r>
          </a:p>
          <a:p>
            <a:pPr marL="0" indent="0">
              <a:buNone/>
            </a:pPr>
            <a:r>
              <a:rPr lang="en-US" dirty="0"/>
              <a:t> </a:t>
            </a:r>
          </a:p>
          <a:p>
            <a:r>
              <a:rPr lang="en-US" dirty="0"/>
              <a:t>“</a:t>
            </a:r>
            <a:r>
              <a:rPr lang="en-US" i="1" dirty="0"/>
              <a:t>From the beginning to the end of the world, God teaches the catechism, and His saints delight in remaining His pupils in this. How can we think that we have already mastered the catechism?” – </a:t>
            </a:r>
            <a:r>
              <a:rPr lang="en-US" dirty="0"/>
              <a:t>Albrecht Peters, </a:t>
            </a:r>
            <a:r>
              <a:rPr lang="en-US" b="1" i="1" dirty="0"/>
              <a:t>Commentary on Luther’s Catechisms: Ten Commandments, </a:t>
            </a:r>
            <a:r>
              <a:rPr lang="en-US" dirty="0"/>
              <a:t>26</a:t>
            </a:r>
          </a:p>
          <a:p>
            <a:pPr marL="0" indent="0">
              <a:buNone/>
            </a:pPr>
            <a:r>
              <a:rPr lang="en-US" dirty="0"/>
              <a:t> </a:t>
            </a:r>
          </a:p>
          <a:p>
            <a:r>
              <a:rPr lang="en-US" dirty="0"/>
              <a:t>“</a:t>
            </a:r>
            <a:r>
              <a:rPr lang="en-US" i="1" dirty="0"/>
              <a:t>Studying and praying the catechism takes place on the battlefield between God and anti-god; there is no neutrality here”- </a:t>
            </a:r>
            <a:r>
              <a:rPr lang="en-US" dirty="0"/>
              <a:t>Albrecht Peters, </a:t>
            </a:r>
            <a:r>
              <a:rPr lang="en-US" b="1" i="1" dirty="0"/>
              <a:t>Commentary on Luther’s Catechisms: Ten Commandments, </a:t>
            </a:r>
            <a:r>
              <a:rPr lang="en-US" dirty="0"/>
              <a:t>31</a:t>
            </a:r>
          </a:p>
          <a:p>
            <a:pPr marL="0" indent="0">
              <a:buNone/>
            </a:pPr>
            <a:endParaRPr lang="en-US" dirty="0"/>
          </a:p>
        </p:txBody>
      </p:sp>
    </p:spTree>
    <p:extLst>
      <p:ext uri="{BB962C8B-B14F-4D97-AF65-F5344CB8AC3E}">
        <p14:creationId xmlns:p14="http://schemas.microsoft.com/office/powerpoint/2010/main" val="4081956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 Little Book with Big Impact</a:t>
            </a:r>
            <a:endParaRPr lang="en-US" sz="3200" dirty="0"/>
          </a:p>
        </p:txBody>
      </p:sp>
      <p:sp>
        <p:nvSpPr>
          <p:cNvPr id="3" name="Content Placeholder 2"/>
          <p:cNvSpPr>
            <a:spLocks noGrp="1"/>
          </p:cNvSpPr>
          <p:nvPr>
            <p:ph sz="quarter" idx="1"/>
          </p:nvPr>
        </p:nvSpPr>
        <p:spPr/>
        <p:txBody>
          <a:bodyPr>
            <a:normAutofit/>
          </a:bodyPr>
          <a:lstStyle/>
          <a:p>
            <a:r>
              <a:rPr lang="en-US" sz="2400" dirty="0" smtClean="0"/>
              <a:t>“Much of the influence of Lutheranism around the world can be traced to the success of this catechism in professing the profound truths of the faith in a language that all can understand”- Mark Noll, </a:t>
            </a:r>
            <a:r>
              <a:rPr lang="en-US" sz="2400" i="1" dirty="0" smtClean="0"/>
              <a:t>Confessions and Catechisms of the Reformation, </a:t>
            </a:r>
            <a:r>
              <a:rPr lang="en-US" sz="2400" dirty="0" smtClean="0"/>
              <a:t>60. </a:t>
            </a:r>
            <a:endParaRPr lang="en-US" sz="24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0400" y="3581400"/>
            <a:ext cx="2560320" cy="2560320"/>
          </a:xfrm>
          <a:prstGeom prst="rect">
            <a:avLst/>
          </a:prstGeom>
        </p:spPr>
      </p:pic>
    </p:spTree>
    <p:extLst>
      <p:ext uri="{BB962C8B-B14F-4D97-AF65-F5344CB8AC3E}">
        <p14:creationId xmlns:p14="http://schemas.microsoft.com/office/powerpoint/2010/main" val="208484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The Altar in the Kitchen</a:t>
            </a:r>
            <a:endParaRPr lang="en-US" sz="3200" dirty="0"/>
          </a:p>
        </p:txBody>
      </p:sp>
      <p:sp>
        <p:nvSpPr>
          <p:cNvPr id="3" name="Content Placeholder 2"/>
          <p:cNvSpPr>
            <a:spLocks noGrp="1"/>
          </p:cNvSpPr>
          <p:nvPr>
            <p:ph sz="quarter" idx="1"/>
          </p:nvPr>
        </p:nvSpPr>
        <p:spPr/>
        <p:txBody>
          <a:bodyPr>
            <a:normAutofit/>
          </a:bodyPr>
          <a:lstStyle/>
          <a:p>
            <a:r>
              <a:rPr lang="en-US" sz="2400" dirty="0" smtClean="0"/>
              <a:t>“The </a:t>
            </a:r>
            <a:r>
              <a:rPr lang="en-US" sz="2400" i="1" dirty="0" smtClean="0"/>
              <a:t>Small Catechism, </a:t>
            </a:r>
            <a:r>
              <a:rPr lang="en-US" sz="2400" dirty="0" smtClean="0"/>
              <a:t>in chart and pamphlet form quickly became one of the most important documents of the Lutheran Reformation. It moved the village altar into the family kitchen, literally bringing instruction in the faith home to the intimacies of family life” – James A. </a:t>
            </a:r>
            <a:r>
              <a:rPr lang="en-US" sz="2400" dirty="0" err="1" smtClean="0"/>
              <a:t>Nestingen</a:t>
            </a:r>
            <a:r>
              <a:rPr lang="en-US" sz="2400" dirty="0" smtClean="0"/>
              <a:t>, </a:t>
            </a:r>
            <a:r>
              <a:rPr lang="en-US" sz="2400" i="1" dirty="0" smtClean="0"/>
              <a:t>Martin Luther: A Life, </a:t>
            </a:r>
            <a:r>
              <a:rPr lang="en-US" sz="2400" dirty="0" smtClean="0"/>
              <a:t>76. </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4200" y="3886200"/>
            <a:ext cx="2522484" cy="2194560"/>
          </a:xfrm>
          <a:prstGeom prst="rect">
            <a:avLst/>
          </a:prstGeom>
        </p:spPr>
      </p:pic>
    </p:spTree>
    <p:extLst>
      <p:ext uri="{BB962C8B-B14F-4D97-AF65-F5344CB8AC3E}">
        <p14:creationId xmlns:p14="http://schemas.microsoft.com/office/powerpoint/2010/main" val="3338496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The Catechism and Mission</a:t>
            </a:r>
            <a:endParaRPr lang="en-US" sz="3200" dirty="0"/>
          </a:p>
        </p:txBody>
      </p:sp>
      <p:sp>
        <p:nvSpPr>
          <p:cNvPr id="3" name="Content Placeholder 2"/>
          <p:cNvSpPr>
            <a:spLocks noGrp="1"/>
          </p:cNvSpPr>
          <p:nvPr>
            <p:ph sz="quarter" idx="1"/>
          </p:nvPr>
        </p:nvSpPr>
        <p:spPr/>
        <p:txBody>
          <a:bodyPr>
            <a:normAutofit/>
          </a:bodyPr>
          <a:lstStyle/>
          <a:p>
            <a:r>
              <a:rPr lang="en-US" sz="2400" dirty="0" smtClean="0"/>
              <a:t>“Luther’s Small Catechism soon became a standard book for basic Christian instruction in Europe. Its significance for evangelical Lutheran mission to the present day cannot be overestimated” – </a:t>
            </a:r>
            <a:r>
              <a:rPr lang="en-US" sz="2400" dirty="0" err="1" smtClean="0"/>
              <a:t>Ingemar</a:t>
            </a:r>
            <a:r>
              <a:rPr lang="en-US" sz="2400" dirty="0" smtClean="0"/>
              <a:t> </a:t>
            </a:r>
            <a:r>
              <a:rPr lang="en-US" sz="2400" dirty="0" err="1" smtClean="0"/>
              <a:t>Öberg</a:t>
            </a:r>
            <a:r>
              <a:rPr lang="en-US" sz="2400" dirty="0" smtClean="0"/>
              <a:t>, </a:t>
            </a:r>
            <a:r>
              <a:rPr lang="en-US" sz="2400" i="1" dirty="0" smtClean="0"/>
              <a:t>Luther and World Mission: A Historical and Systematic Study, </a:t>
            </a:r>
            <a:r>
              <a:rPr lang="en-US" sz="2400" dirty="0" smtClean="0"/>
              <a:t>494. </a:t>
            </a:r>
            <a:endParaRPr lang="en-US" sz="2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0425" y="3581400"/>
            <a:ext cx="2343150" cy="2343150"/>
          </a:xfrm>
          <a:prstGeom prst="rect">
            <a:avLst/>
          </a:prstGeom>
        </p:spPr>
      </p:pic>
    </p:spTree>
    <p:extLst>
      <p:ext uri="{BB962C8B-B14F-4D97-AF65-F5344CB8AC3E}">
        <p14:creationId xmlns:p14="http://schemas.microsoft.com/office/powerpoint/2010/main" val="2647337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Bartholomew Ziegenbalg (1682-1719)</a:t>
            </a:r>
            <a:endParaRPr lang="en-US" sz="3200" dirty="0"/>
          </a:p>
        </p:txBody>
      </p:sp>
      <p:sp>
        <p:nvSpPr>
          <p:cNvPr id="3" name="Content Placeholder 2"/>
          <p:cNvSpPr>
            <a:spLocks noGrp="1"/>
          </p:cNvSpPr>
          <p:nvPr>
            <p:ph sz="quarter" idx="1"/>
          </p:nvPr>
        </p:nvSpPr>
        <p:spPr/>
        <p:txBody>
          <a:bodyPr>
            <a:normAutofit/>
          </a:bodyPr>
          <a:lstStyle/>
          <a:p>
            <a:r>
              <a:rPr lang="en-US" sz="2400" dirty="0" smtClean="0"/>
              <a:t>Ziegenbalg used the Small Catechism for mission work in India beginning in 1707. </a:t>
            </a:r>
          </a:p>
          <a:p>
            <a:r>
              <a:rPr lang="en-US" sz="2400" dirty="0" smtClean="0"/>
              <a:t>Missionaries would continue to translate and use the Small Catechism. </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2895600"/>
            <a:ext cx="2537460" cy="3383280"/>
          </a:xfrm>
          <a:prstGeom prst="rect">
            <a:avLst/>
          </a:prstGeom>
        </p:spPr>
      </p:pic>
    </p:spTree>
    <p:extLst>
      <p:ext uri="{BB962C8B-B14F-4D97-AF65-F5344CB8AC3E}">
        <p14:creationId xmlns:p14="http://schemas.microsoft.com/office/powerpoint/2010/main" val="2713499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How Did We Get the </a:t>
            </a:r>
            <a:r>
              <a:rPr lang="en-US" sz="2800" i="1" smtClean="0"/>
              <a:t>Small Catechism</a:t>
            </a:r>
            <a:r>
              <a:rPr lang="en-US" sz="2800" smtClean="0"/>
              <a:t>?</a:t>
            </a:r>
            <a:endParaRPr lang="en-US" sz="2800" dirty="0"/>
          </a:p>
        </p:txBody>
      </p:sp>
      <p:sp>
        <p:nvSpPr>
          <p:cNvPr id="3" name="Content Placeholder 2"/>
          <p:cNvSpPr>
            <a:spLocks noGrp="1"/>
          </p:cNvSpPr>
          <p:nvPr>
            <p:ph sz="quarter" idx="1"/>
          </p:nvPr>
        </p:nvSpPr>
        <p:spPr/>
        <p:txBody>
          <a:bodyPr>
            <a:normAutofit fontScale="77500" lnSpcReduction="20000"/>
          </a:bodyPr>
          <a:lstStyle/>
          <a:p>
            <a:r>
              <a:rPr lang="en-US" altLang="en-US" sz="2800" dirty="0"/>
              <a:t>The  impact of the Saxon Visitations is seen in Luther’s preface to the Small Catechism: "The deplorable, wretched deprivation that I recently encountered while I was a visitor has constrained and compelled me to prepare this catechism, or Christian instruction, in such a brief, plain, and simple version. Dear God, what misery I beheld! The ordinary person, especially in the villages, knows absolutely nothing about the Christian faith, and unfortunately many pastors are completely unskilled and incompetent teachers. Yet supposedly they all bear the name Christian, are baptized, and receive the holy sacrament, even though they do not know the Lord's Prayer, the Creed, or the Ten Commandments! As a result they live like simple cattle or irrational pigs and, despite the fact that the Gospel has returned, have mastered the fine art of misusing their freedom" (Kolb/</a:t>
            </a:r>
            <a:r>
              <a:rPr lang="en-US" altLang="en-US" sz="2800" dirty="0" err="1"/>
              <a:t>Wengert</a:t>
            </a:r>
            <a:r>
              <a:rPr lang="en-US" altLang="en-US" sz="2800" dirty="0"/>
              <a:t>, </a:t>
            </a:r>
            <a:r>
              <a:rPr lang="en-US" altLang="en-US" sz="2800" dirty="0" smtClean="0"/>
              <a:t>347-348)</a:t>
            </a:r>
            <a:endParaRPr lang="en-US" dirty="0"/>
          </a:p>
        </p:txBody>
      </p:sp>
    </p:spTree>
    <p:extLst>
      <p:ext uri="{BB962C8B-B14F-4D97-AF65-F5344CB8AC3E}">
        <p14:creationId xmlns:p14="http://schemas.microsoft.com/office/powerpoint/2010/main" val="810618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800" smtClean="0"/>
              <a:t>Albrecht Peters </a:t>
            </a:r>
            <a:r>
              <a:rPr lang="en-US" sz="2800" dirty="0" smtClean="0"/>
              <a:t>has </a:t>
            </a:r>
            <a:r>
              <a:rPr lang="en-US" sz="2800" smtClean="0"/>
              <a:t>Identified Luther’s </a:t>
            </a:r>
            <a:r>
              <a:rPr lang="en-US" sz="2800" dirty="0" smtClean="0"/>
              <a:t>Fourfold Purpose for </a:t>
            </a:r>
            <a:r>
              <a:rPr lang="en-US" sz="2800" smtClean="0"/>
              <a:t>the Catechism</a:t>
            </a:r>
            <a:endParaRPr lang="en-US" sz="2800"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752600" y="1905000"/>
            <a:ext cx="5715000" cy="3657600"/>
          </a:xfrm>
        </p:spPr>
      </p:pic>
    </p:spTree>
    <p:extLst>
      <p:ext uri="{BB962C8B-B14F-4D97-AF65-F5344CB8AC3E}">
        <p14:creationId xmlns:p14="http://schemas.microsoft.com/office/powerpoint/2010/main" val="1727519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First Purpose: Summary of </a:t>
            </a:r>
            <a:r>
              <a:rPr lang="en-US" sz="2800" smtClean="0"/>
              <a:t>the Bible</a:t>
            </a:r>
            <a:endParaRPr lang="en-US" sz="2800"/>
          </a:p>
        </p:txBody>
      </p:sp>
      <p:sp>
        <p:nvSpPr>
          <p:cNvPr id="3" name="Content Placeholder 2"/>
          <p:cNvSpPr>
            <a:spLocks noGrp="1"/>
          </p:cNvSpPr>
          <p:nvPr>
            <p:ph sz="quarter" idx="1"/>
          </p:nvPr>
        </p:nvSpPr>
        <p:spPr/>
        <p:txBody>
          <a:bodyPr>
            <a:normAutofit/>
          </a:bodyPr>
          <a:lstStyle/>
          <a:p>
            <a:r>
              <a:rPr lang="en-US" sz="2400" dirty="0" smtClean="0"/>
              <a:t>“The catechism as a ‘brief summary and digest of the Bible,’ strives to comprehend its central content. It desires to lay out in simple terms the statements of the biblical witness of God the Father through Jesus Christ, the Son, in the Holy Spirit that are decisive for salvation” (Peters I:20).</a:t>
            </a:r>
            <a:endParaRPr lang="en-US" sz="2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78388" y="3581400"/>
            <a:ext cx="1848136" cy="2468880"/>
          </a:xfrm>
          <a:prstGeom prst="rect">
            <a:avLst/>
          </a:prstGeom>
        </p:spPr>
      </p:pic>
    </p:spTree>
    <p:extLst>
      <p:ext uri="{BB962C8B-B14F-4D97-AF65-F5344CB8AC3E}">
        <p14:creationId xmlns:p14="http://schemas.microsoft.com/office/powerpoint/2010/main" val="230156984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140</TotalTime>
  <Words>1481</Words>
  <Application>Microsoft Office PowerPoint</Application>
  <PresentationFormat>On-screen Show (4:3)</PresentationFormat>
  <Paragraphs>92</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Civic</vt:lpstr>
      <vt:lpstr>Reformation Catechesis: Then &amp; Now</vt:lpstr>
      <vt:lpstr>Catechism: A Word with Four Meanings</vt:lpstr>
      <vt:lpstr>A Little Book with Big Impact</vt:lpstr>
      <vt:lpstr>The Altar in the Kitchen</vt:lpstr>
      <vt:lpstr>The Catechism and Mission</vt:lpstr>
      <vt:lpstr>Bartholomew Ziegenbalg (1682-1719)</vt:lpstr>
      <vt:lpstr>How Did We Get the Small Catechism?</vt:lpstr>
      <vt:lpstr>Albrecht Peters has Identified Luther’s Fourfold Purpose for the Catechism</vt:lpstr>
      <vt:lpstr>First Purpose: Summary of the Bible</vt:lpstr>
      <vt:lpstr>Key Points</vt:lpstr>
      <vt:lpstr>Second Purpose: Catholicity of Texts</vt:lpstr>
      <vt:lpstr>Key Points</vt:lpstr>
      <vt:lpstr>Third Purpose: Vocation</vt:lpstr>
      <vt:lpstr>Key Points</vt:lpstr>
      <vt:lpstr>Fourth Purpose: Eschatological</vt:lpstr>
      <vt:lpstr>Key Points</vt:lpstr>
      <vt:lpstr>How Luther Intended the Catechism to be Used</vt:lpstr>
      <vt:lpstr>Catechization as Pastoral Care</vt:lpstr>
      <vt:lpstr>Luther on Praying the Catechism</vt:lpstr>
      <vt:lpstr>Wilhelm Loehe </vt:lpstr>
      <vt:lpstr>Edmund Schlink</vt:lpstr>
      <vt:lpstr>From the Reformation to our Time</vt:lpstr>
      <vt:lpstr>Major Catechism Explanations in the Missouri Synod</vt:lpstr>
      <vt:lpstr>Preview of 2017 Catechism: Template</vt:lpstr>
      <vt:lpstr>Concluding Thoughts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Reformation Catechesis: Then &amp; Now</dc:title>
  <dc:creator>Windows User</dc:creator>
  <cp:lastModifiedBy>Windows User</cp:lastModifiedBy>
  <cp:revision>41</cp:revision>
  <dcterms:created xsi:type="dcterms:W3CDTF">2016-02-01T02:38:29Z</dcterms:created>
  <dcterms:modified xsi:type="dcterms:W3CDTF">2016-02-05T03:16:58Z</dcterms:modified>
</cp:coreProperties>
</file>