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2" d="100"/>
          <a:sy n="52" d="100"/>
        </p:scale>
        <p:origin x="-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DA57515-031D-4A7B-9288-D8ADCF26C8AE}" type="datetimeFigureOut">
              <a:rPr lang="en-US" smtClean="0"/>
              <a:t>12/9/2016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CBAAB7C-9193-4037-9980-1DCB058D35E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57515-031D-4A7B-9288-D8ADCF26C8AE}"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57515-031D-4A7B-9288-D8ADCF26C8AE}"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57515-031D-4A7B-9288-D8ADCF26C8AE}"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A57515-031D-4A7B-9288-D8ADCF26C8AE}"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CBAAB7C-9193-4037-9980-1DCB058D35E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A57515-031D-4A7B-9288-D8ADCF26C8AE}"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A57515-031D-4A7B-9288-D8ADCF26C8AE}"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A57515-031D-4A7B-9288-D8ADCF26C8AE}"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57515-031D-4A7B-9288-D8ADCF26C8AE}"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A57515-031D-4A7B-9288-D8ADCF26C8AE}"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A57515-031D-4A7B-9288-D8ADCF26C8AE}"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AAB7C-9193-4037-9980-1DCB058D35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DA57515-031D-4A7B-9288-D8ADCF26C8AE}" type="datetimeFigureOut">
              <a:rPr lang="en-US" smtClean="0"/>
              <a:t>12/9/2016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CBAAB7C-9193-4037-9980-1DCB058D35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Catechism: A FIELD MANUAL FOR DISCIPLESHIP</a:t>
            </a:r>
            <a:endParaRPr lang="en-US" dirty="0"/>
          </a:p>
        </p:txBody>
      </p:sp>
      <p:sp>
        <p:nvSpPr>
          <p:cNvPr id="3" name="Subtitle 2"/>
          <p:cNvSpPr>
            <a:spLocks noGrp="1"/>
          </p:cNvSpPr>
          <p:nvPr>
            <p:ph type="subTitle" idx="1"/>
          </p:nvPr>
        </p:nvSpPr>
        <p:spPr/>
        <p:txBody>
          <a:bodyPr/>
          <a:lstStyle/>
          <a:p>
            <a:r>
              <a:rPr lang="en-US" dirty="0" smtClean="0"/>
              <a:t>Reformation Lectures</a:t>
            </a:r>
          </a:p>
          <a:p>
            <a:r>
              <a:rPr lang="en-US" dirty="0" smtClean="0"/>
              <a:t>Concordia Theological Seminary</a:t>
            </a:r>
          </a:p>
          <a:p>
            <a:r>
              <a:rPr lang="en-US" dirty="0" smtClean="0"/>
              <a:t>Fort Wayne, Indiana</a:t>
            </a:r>
            <a:endParaRPr lang="en-US" dirty="0"/>
          </a:p>
        </p:txBody>
      </p:sp>
    </p:spTree>
    <p:extLst>
      <p:ext uri="{BB962C8B-B14F-4D97-AF65-F5344CB8AC3E}">
        <p14:creationId xmlns:p14="http://schemas.microsoft.com/office/powerpoint/2010/main" val="147897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Bible of the Laity”</a:t>
            </a:r>
            <a:endParaRPr lang="en-US" sz="3600" dirty="0"/>
          </a:p>
        </p:txBody>
      </p:sp>
      <p:sp>
        <p:nvSpPr>
          <p:cNvPr id="3" name="Content Placeholder 2"/>
          <p:cNvSpPr>
            <a:spLocks noGrp="1"/>
          </p:cNvSpPr>
          <p:nvPr>
            <p:ph idx="1"/>
          </p:nvPr>
        </p:nvSpPr>
        <p:spPr/>
        <p:txBody>
          <a:bodyPr/>
          <a:lstStyle/>
          <a:p>
            <a:r>
              <a:rPr lang="en-US" dirty="0" smtClean="0"/>
              <a:t>A digest and summary of Holy Scripture</a:t>
            </a:r>
          </a:p>
          <a:p>
            <a:pPr marL="13716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6896"/>
            <a:ext cx="4038600" cy="3270504"/>
          </a:xfrm>
          <a:prstGeom prst="rect">
            <a:avLst/>
          </a:prstGeom>
        </p:spPr>
      </p:pic>
    </p:spTree>
    <p:extLst>
      <p:ext uri="{BB962C8B-B14F-4D97-AF65-F5344CB8AC3E}">
        <p14:creationId xmlns:p14="http://schemas.microsoft.com/office/powerpoint/2010/main" val="214551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Luther Structures the Catechism</a:t>
            </a:r>
            <a:endParaRPr lang="en-US" sz="3600" dirty="0"/>
          </a:p>
        </p:txBody>
      </p:sp>
      <p:sp>
        <p:nvSpPr>
          <p:cNvPr id="3" name="Content Placeholder 2"/>
          <p:cNvSpPr>
            <a:spLocks noGrp="1"/>
          </p:cNvSpPr>
          <p:nvPr>
            <p:ph idx="1"/>
          </p:nvPr>
        </p:nvSpPr>
        <p:spPr/>
        <p:txBody>
          <a:bodyPr/>
          <a:lstStyle/>
          <a:p>
            <a:r>
              <a:rPr lang="en-US" dirty="0" smtClean="0"/>
              <a:t>Medieval Order: Creed, Our Father, Decalogue</a:t>
            </a:r>
          </a:p>
          <a:p>
            <a:r>
              <a:rPr lang="en-US" dirty="0" smtClean="0"/>
              <a:t>Dietrich </a:t>
            </a:r>
            <a:r>
              <a:rPr lang="en-US" dirty="0" err="1" smtClean="0"/>
              <a:t>Kolde</a:t>
            </a:r>
            <a:r>
              <a:rPr lang="en-US" dirty="0"/>
              <a:t> </a:t>
            </a:r>
            <a:r>
              <a:rPr lang="en-US" dirty="0" smtClean="0"/>
              <a:t>(1435-1515): Creed, Decalogue, Our Father</a:t>
            </a:r>
          </a:p>
          <a:p>
            <a:r>
              <a:rPr lang="en-US" dirty="0" smtClean="0"/>
              <a:t>Luther: Decalogue, Creed, Our Father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657600"/>
            <a:ext cx="2370011" cy="3017520"/>
          </a:xfrm>
          <a:prstGeom prst="rect">
            <a:avLst/>
          </a:prstGeom>
        </p:spPr>
      </p:pic>
    </p:spTree>
    <p:extLst>
      <p:ext uri="{BB962C8B-B14F-4D97-AF65-F5344CB8AC3E}">
        <p14:creationId xmlns:p14="http://schemas.microsoft.com/office/powerpoint/2010/main" val="409571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Catechism: Discipleship &amp; Cross</a:t>
            </a:r>
            <a:endParaRPr lang="en-US" sz="3600" dirty="0"/>
          </a:p>
        </p:txBody>
      </p:sp>
      <p:sp>
        <p:nvSpPr>
          <p:cNvPr id="3" name="Content Placeholder 2"/>
          <p:cNvSpPr>
            <a:spLocks noGrp="1"/>
          </p:cNvSpPr>
          <p:nvPr>
            <p:ph idx="1"/>
          </p:nvPr>
        </p:nvSpPr>
        <p:spPr/>
        <p:txBody>
          <a:bodyPr/>
          <a:lstStyle/>
          <a:p>
            <a:r>
              <a:rPr lang="en-US" dirty="0" smtClean="0"/>
              <a:t>Where the Word of God is preached and believed there will also be the cross.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651760"/>
            <a:ext cx="2656332" cy="3840480"/>
          </a:xfrm>
          <a:prstGeom prst="rect">
            <a:avLst/>
          </a:prstGeom>
        </p:spPr>
      </p:pic>
    </p:spTree>
    <p:extLst>
      <p:ext uri="{BB962C8B-B14F-4D97-AF65-F5344CB8AC3E}">
        <p14:creationId xmlns:p14="http://schemas.microsoft.com/office/powerpoint/2010/main" val="384568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Catechism as Training for Faith Enduring Attack</a:t>
            </a:r>
            <a:endParaRPr lang="en-US" sz="3600" dirty="0"/>
          </a:p>
        </p:txBody>
      </p:sp>
      <p:sp>
        <p:nvSpPr>
          <p:cNvPr id="3" name="Content Placeholder 2"/>
          <p:cNvSpPr>
            <a:spLocks noGrp="1"/>
          </p:cNvSpPr>
          <p:nvPr>
            <p:ph idx="1"/>
          </p:nvPr>
        </p:nvSpPr>
        <p:spPr/>
        <p:txBody>
          <a:bodyPr/>
          <a:lstStyle/>
          <a:p>
            <a:r>
              <a:rPr lang="en-US" dirty="0" smtClean="0"/>
              <a:t>Anselm or Luther?</a:t>
            </a:r>
          </a:p>
          <a:p>
            <a:r>
              <a:rPr lang="en-US" dirty="0" smtClean="0"/>
              <a:t>The Christian life under assault by the devil, the world, and the sinful nature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200400"/>
            <a:ext cx="2926080" cy="2828544"/>
          </a:xfrm>
          <a:prstGeom prst="rect">
            <a:avLst/>
          </a:prstGeom>
        </p:spPr>
      </p:pic>
    </p:spTree>
    <p:extLst>
      <p:ext uri="{BB962C8B-B14F-4D97-AF65-F5344CB8AC3E}">
        <p14:creationId xmlns:p14="http://schemas.microsoft.com/office/powerpoint/2010/main" val="365205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Discipleship According to the Catechism</a:t>
            </a:r>
            <a:endParaRPr lang="en-US" sz="3600" dirty="0"/>
          </a:p>
        </p:txBody>
      </p:sp>
      <p:sp>
        <p:nvSpPr>
          <p:cNvPr id="3" name="Content Placeholder 2"/>
          <p:cNvSpPr>
            <a:spLocks noGrp="1"/>
          </p:cNvSpPr>
          <p:nvPr>
            <p:ph idx="1"/>
          </p:nvPr>
        </p:nvSpPr>
        <p:spPr/>
        <p:txBody>
          <a:bodyPr/>
          <a:lstStyle/>
          <a:p>
            <a:r>
              <a:rPr lang="en-US" dirty="0" smtClean="0"/>
              <a:t>Oriented by the First Commandment</a:t>
            </a:r>
          </a:p>
          <a:p>
            <a:r>
              <a:rPr lang="en-US" dirty="0" smtClean="0"/>
              <a:t>Confessing the Creed</a:t>
            </a:r>
          </a:p>
          <a:p>
            <a:r>
              <a:rPr lang="en-US" dirty="0" smtClean="0"/>
              <a:t>Calling Jesus’ Father, “Our Father”</a:t>
            </a:r>
          </a:p>
          <a:p>
            <a:r>
              <a:rPr lang="en-US" dirty="0" smtClean="0"/>
              <a:t>Made Disciples in Baptism</a:t>
            </a:r>
          </a:p>
          <a:p>
            <a:r>
              <a:rPr lang="en-US" dirty="0" smtClean="0"/>
              <a:t>Forgiven for the sake of Christ</a:t>
            </a:r>
          </a:p>
          <a:p>
            <a:r>
              <a:rPr lang="en-US" dirty="0" smtClean="0"/>
              <a:t>Strengthened with His body and blood</a:t>
            </a:r>
          </a:p>
          <a:p>
            <a:r>
              <a:rPr lang="en-US" dirty="0" smtClean="0"/>
              <a:t>Life in the world: Daily Prayer and Vocation</a:t>
            </a:r>
            <a:endParaRPr lang="en-US" dirty="0"/>
          </a:p>
        </p:txBody>
      </p:sp>
    </p:spTree>
    <p:extLst>
      <p:ext uri="{BB962C8B-B14F-4D97-AF65-F5344CB8AC3E}">
        <p14:creationId xmlns:p14="http://schemas.microsoft.com/office/powerpoint/2010/main" val="270264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Use of the Catechism in the Making of Disciples </a:t>
            </a:r>
            <a:endParaRPr lang="en-US" sz="3600" dirty="0"/>
          </a:p>
        </p:txBody>
      </p:sp>
      <p:sp>
        <p:nvSpPr>
          <p:cNvPr id="3" name="Content Placeholder 2"/>
          <p:cNvSpPr>
            <a:spLocks noGrp="1"/>
          </p:cNvSpPr>
          <p:nvPr>
            <p:ph idx="1"/>
          </p:nvPr>
        </p:nvSpPr>
        <p:spPr/>
        <p:txBody>
          <a:bodyPr/>
          <a:lstStyle/>
          <a:p>
            <a:r>
              <a:rPr lang="en-US" dirty="0" smtClean="0"/>
              <a:t>John </a:t>
            </a:r>
            <a:r>
              <a:rPr lang="en-US" dirty="0" err="1" smtClean="0"/>
              <a:t>Campanius</a:t>
            </a:r>
            <a:r>
              <a:rPr lang="en-US" dirty="0" smtClean="0"/>
              <a:t> (1601-1683)</a:t>
            </a:r>
          </a:p>
          <a:p>
            <a:r>
              <a:rPr lang="en-US" dirty="0" smtClean="0"/>
              <a:t>Bartholomew Ziegenbalg (1682-1719)</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104388"/>
            <a:ext cx="5400529" cy="3108960"/>
          </a:xfrm>
          <a:prstGeom prst="rect">
            <a:avLst/>
          </a:prstGeom>
        </p:spPr>
      </p:pic>
    </p:spTree>
    <p:extLst>
      <p:ext uri="{BB962C8B-B14F-4D97-AF65-F5344CB8AC3E}">
        <p14:creationId xmlns:p14="http://schemas.microsoft.com/office/powerpoint/2010/main" val="389961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Conclusion</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905000"/>
            <a:ext cx="4680938" cy="3749040"/>
          </a:xfrm>
        </p:spPr>
      </p:pic>
    </p:spTree>
    <p:extLst>
      <p:ext uri="{BB962C8B-B14F-4D97-AF65-F5344CB8AC3E}">
        <p14:creationId xmlns:p14="http://schemas.microsoft.com/office/powerpoint/2010/main" val="292980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Discipleship: Two Approaches</a:t>
            </a:r>
            <a:endParaRPr lang="en-US" sz="3600" dirty="0"/>
          </a:p>
        </p:txBody>
      </p:sp>
      <p:sp>
        <p:nvSpPr>
          <p:cNvPr id="3" name="Content Placeholder 2"/>
          <p:cNvSpPr>
            <a:spLocks noGrp="1"/>
          </p:cNvSpPr>
          <p:nvPr>
            <p:ph idx="1"/>
          </p:nvPr>
        </p:nvSpPr>
        <p:spPr/>
        <p:txBody>
          <a:bodyPr/>
          <a:lstStyle/>
          <a:p>
            <a:r>
              <a:rPr lang="en-US" dirty="0" smtClean="0"/>
              <a:t>American Evangelicalism: Fixing the Church</a:t>
            </a:r>
          </a:p>
          <a:p>
            <a:r>
              <a:rPr lang="en-US" dirty="0" smtClean="0"/>
              <a:t>Mainline Protestants: Fixing the World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743200"/>
            <a:ext cx="2608829" cy="3657600"/>
          </a:xfrm>
          <a:prstGeom prst="rect">
            <a:avLst/>
          </a:prstGeom>
        </p:spPr>
      </p:pic>
    </p:spTree>
    <p:extLst>
      <p:ext uri="{BB962C8B-B14F-4D97-AF65-F5344CB8AC3E}">
        <p14:creationId xmlns:p14="http://schemas.microsoft.com/office/powerpoint/2010/main" val="18698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Lutheran Take on Discipleship</a:t>
            </a:r>
            <a:endParaRPr lang="en-US" sz="3200" dirty="0"/>
          </a:p>
        </p:txBody>
      </p:sp>
      <p:sp>
        <p:nvSpPr>
          <p:cNvPr id="3" name="Content Placeholder 2"/>
          <p:cNvSpPr>
            <a:spLocks noGrp="1"/>
          </p:cNvSpPr>
          <p:nvPr>
            <p:ph idx="1"/>
          </p:nvPr>
        </p:nvSpPr>
        <p:spPr/>
        <p:txBody>
          <a:bodyPr/>
          <a:lstStyle/>
          <a:p>
            <a:r>
              <a:rPr lang="en-US" dirty="0" smtClean="0"/>
              <a:t>Discipleship as repentance and faith, death to the old Adam and the resurrection of a new man who lives before God by faith and before the world in love which serves the neighbor.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425" y="3581400"/>
            <a:ext cx="2343150" cy="2343150"/>
          </a:xfrm>
          <a:prstGeom prst="rect">
            <a:avLst/>
          </a:prstGeom>
        </p:spPr>
      </p:pic>
    </p:spTree>
    <p:extLst>
      <p:ext uri="{BB962C8B-B14F-4D97-AF65-F5344CB8AC3E}">
        <p14:creationId xmlns:p14="http://schemas.microsoft.com/office/powerpoint/2010/main" val="34254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Discipleship is Catechetical</a:t>
            </a:r>
            <a:endParaRPr lang="en-US" sz="3600" dirty="0"/>
          </a:p>
        </p:txBody>
      </p:sp>
      <p:sp>
        <p:nvSpPr>
          <p:cNvPr id="3" name="Content Placeholder 2"/>
          <p:cNvSpPr>
            <a:spLocks noGrp="1"/>
          </p:cNvSpPr>
          <p:nvPr>
            <p:ph idx="1"/>
          </p:nvPr>
        </p:nvSpPr>
        <p:spPr/>
        <p:txBody>
          <a:bodyPr/>
          <a:lstStyle/>
          <a:p>
            <a:r>
              <a:rPr lang="en-US" dirty="0" smtClean="0"/>
              <a:t>“A catechism is not primarily a book….Rather, catechism is training in a certain body of knowledge” (F. </a:t>
            </a:r>
            <a:r>
              <a:rPr lang="en-US" dirty="0" err="1" smtClean="0"/>
              <a:t>Mildenberger</a:t>
            </a:r>
            <a:r>
              <a:rPr lang="en-US" dirty="0" smtClean="0"/>
              <a:t>, 140).</a:t>
            </a:r>
          </a:p>
          <a:p>
            <a:r>
              <a:rPr lang="en-US" dirty="0" smtClean="0"/>
              <a:t>Pre-Reformation usage of “catechism”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810000"/>
            <a:ext cx="2163894" cy="2468880"/>
          </a:xfrm>
          <a:prstGeom prst="rect">
            <a:avLst/>
          </a:prstGeom>
        </p:spPr>
      </p:pic>
    </p:spTree>
    <p:extLst>
      <p:ext uri="{BB962C8B-B14F-4D97-AF65-F5344CB8AC3E}">
        <p14:creationId xmlns:p14="http://schemas.microsoft.com/office/powerpoint/2010/main" val="367110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Luther Recognized the Need </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In his </a:t>
            </a:r>
            <a:r>
              <a:rPr lang="en-US" dirty="0"/>
              <a:t>Preface to the German Mass (1526), Luther writes that “the German service needs a plain and simple, fair square catechism. Catechism means the instruction in which the heathen who want to be Christians are taught and guided in what they should believe, know, do, and leave undone, according to the Christian faith. This </a:t>
            </a:r>
            <a:r>
              <a:rPr lang="en-US" dirty="0" smtClean="0"/>
              <a:t>This </a:t>
            </a:r>
            <a:r>
              <a:rPr lang="en-US" dirty="0"/>
              <a:t>instruction or catechization I cannot put better or more plainly than has been done from the beginning of Christendom and retained till now, i.e. , in the three parts, the Ten Commandments, the Creed,  and the Our Father. These three plainly and briefly contain exactly  everything that a Christian needs to know” (AE 53:64-65). Then Luther goes on to suggest how these texts should be taught in the homes in order “to train as Christians” (AE 53:65) children and servants. </a:t>
            </a:r>
          </a:p>
          <a:p>
            <a:endParaRPr lang="en-US" dirty="0"/>
          </a:p>
        </p:txBody>
      </p:sp>
    </p:spTree>
    <p:extLst>
      <p:ext uri="{BB962C8B-B14F-4D97-AF65-F5344CB8AC3E}">
        <p14:creationId xmlns:p14="http://schemas.microsoft.com/office/powerpoint/2010/main" val="103285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Catechism Sermons: A Few Examples</a:t>
            </a:r>
            <a:endParaRPr lang="en-US" sz="3600" dirty="0"/>
          </a:p>
        </p:txBody>
      </p:sp>
      <p:sp>
        <p:nvSpPr>
          <p:cNvPr id="3" name="Content Placeholder 2"/>
          <p:cNvSpPr>
            <a:spLocks noGrp="1"/>
          </p:cNvSpPr>
          <p:nvPr>
            <p:ph idx="1"/>
          </p:nvPr>
        </p:nvSpPr>
        <p:spPr/>
        <p:txBody>
          <a:bodyPr/>
          <a:lstStyle/>
          <a:p>
            <a:r>
              <a:rPr lang="en-US" dirty="0" smtClean="0"/>
              <a:t>Lectures on Zechariah (1527)</a:t>
            </a:r>
          </a:p>
          <a:p>
            <a:r>
              <a:rPr lang="en-US" dirty="0" smtClean="0"/>
              <a:t>“</a:t>
            </a:r>
            <a:r>
              <a:rPr lang="en-US" dirty="0" err="1" smtClean="0"/>
              <a:t>Invocavit</a:t>
            </a:r>
            <a:r>
              <a:rPr lang="en-US" dirty="0" smtClean="0"/>
              <a:t> Sermons” (1522)</a:t>
            </a:r>
          </a:p>
          <a:p>
            <a:r>
              <a:rPr lang="en-US" dirty="0" smtClean="0"/>
              <a:t>Catechetical Sermons (1528)</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524000"/>
            <a:ext cx="2834640" cy="3779520"/>
          </a:xfrm>
          <a:prstGeom prst="rect">
            <a:avLst/>
          </a:prstGeom>
        </p:spPr>
      </p:pic>
    </p:spTree>
    <p:extLst>
      <p:ext uri="{BB962C8B-B14F-4D97-AF65-F5344CB8AC3E}">
        <p14:creationId xmlns:p14="http://schemas.microsoft.com/office/powerpoint/2010/main" val="155106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Saxon Visitation (1528)</a:t>
            </a:r>
            <a:endParaRPr lang="en-US" sz="3600" dirty="0"/>
          </a:p>
        </p:txBody>
      </p:sp>
      <p:sp>
        <p:nvSpPr>
          <p:cNvPr id="3" name="Content Placeholder 2"/>
          <p:cNvSpPr>
            <a:spLocks noGrp="1"/>
          </p:cNvSpPr>
          <p:nvPr>
            <p:ph idx="1"/>
          </p:nvPr>
        </p:nvSpPr>
        <p:spPr/>
        <p:txBody>
          <a:bodyPr/>
          <a:lstStyle/>
          <a:p>
            <a:r>
              <a:rPr lang="en-US" dirty="0" smtClean="0"/>
              <a:t>Deplorable wretchedness!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50901"/>
            <a:ext cx="7680960" cy="3667652"/>
          </a:xfrm>
          <a:prstGeom prst="rect">
            <a:avLst/>
          </a:prstGeom>
        </p:spPr>
      </p:pic>
    </p:spTree>
    <p:extLst>
      <p:ext uri="{BB962C8B-B14F-4D97-AF65-F5344CB8AC3E}">
        <p14:creationId xmlns:p14="http://schemas.microsoft.com/office/powerpoint/2010/main" val="29116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Pastors are to Teach the Catechism</a:t>
            </a:r>
            <a:endParaRPr lang="en-US" sz="3200" dirty="0"/>
          </a:p>
        </p:txBody>
      </p:sp>
      <p:sp>
        <p:nvSpPr>
          <p:cNvPr id="3" name="Content Placeholder 2"/>
          <p:cNvSpPr>
            <a:spLocks noGrp="1"/>
          </p:cNvSpPr>
          <p:nvPr>
            <p:ph idx="1"/>
          </p:nvPr>
        </p:nvSpPr>
        <p:spPr/>
        <p:txBody>
          <a:bodyPr/>
          <a:lstStyle/>
          <a:p>
            <a:r>
              <a:rPr lang="en-US" dirty="0"/>
              <a:t>Luther holds pastors accountable for teaching. In the Preface to the Small Catechism he challenges pastors and preachers, begging them for God’s sake to take up their office, have mercy on their people and “help us bring the catechism to the people, especially the young” (SC Preface 6, K-W, 348). </a:t>
            </a:r>
          </a:p>
        </p:txBody>
      </p:sp>
    </p:spTree>
    <p:extLst>
      <p:ext uri="{BB962C8B-B14F-4D97-AF65-F5344CB8AC3E}">
        <p14:creationId xmlns:p14="http://schemas.microsoft.com/office/powerpoint/2010/main" val="428231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Catechism as Multi-dimensional </a:t>
            </a:r>
            <a:endParaRPr lang="en-US" sz="3600" dirty="0"/>
          </a:p>
        </p:txBody>
      </p:sp>
      <p:sp>
        <p:nvSpPr>
          <p:cNvPr id="3" name="Content Placeholder 2"/>
          <p:cNvSpPr>
            <a:spLocks noGrp="1"/>
          </p:cNvSpPr>
          <p:nvPr>
            <p:ph idx="1"/>
          </p:nvPr>
        </p:nvSpPr>
        <p:spPr/>
        <p:txBody>
          <a:bodyPr/>
          <a:lstStyle/>
          <a:p>
            <a:r>
              <a:rPr lang="en-US" dirty="0" smtClean="0"/>
              <a:t>“Whetstone” (E. </a:t>
            </a:r>
            <a:r>
              <a:rPr lang="en-US" dirty="0" err="1" smtClean="0"/>
              <a:t>Gritsch</a:t>
            </a:r>
            <a:r>
              <a:rPr lang="en-US" dirty="0" smtClean="0"/>
              <a:t>)</a:t>
            </a:r>
          </a:p>
          <a:p>
            <a:r>
              <a:rPr lang="en-US" dirty="0" smtClean="0"/>
              <a:t>“Compass” (K. </a:t>
            </a:r>
            <a:r>
              <a:rPr lang="en-US" dirty="0" err="1" smtClean="0"/>
              <a:t>Stjerna</a:t>
            </a:r>
            <a:r>
              <a:rPr lang="en-US" dirty="0" smtClean="0"/>
              <a:t>)</a:t>
            </a:r>
          </a:p>
          <a:p>
            <a:r>
              <a:rPr lang="en-US" dirty="0" smtClean="0"/>
              <a:t>“Theological Swiss Army knife” (C. </a:t>
            </a:r>
            <a:r>
              <a:rPr lang="en-US" dirty="0" err="1" smtClean="0"/>
              <a:t>Arand</a:t>
            </a:r>
            <a:r>
              <a:rPr lang="en-US" dirty="0" smtClean="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276600"/>
            <a:ext cx="1752600" cy="2721864"/>
          </a:xfrm>
          <a:prstGeom prst="rect">
            <a:avLst/>
          </a:prstGeom>
        </p:spPr>
      </p:pic>
    </p:spTree>
    <p:extLst>
      <p:ext uri="{BB962C8B-B14F-4D97-AF65-F5344CB8AC3E}">
        <p14:creationId xmlns:p14="http://schemas.microsoft.com/office/powerpoint/2010/main" val="395850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TotalTime>
  <Words>567</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The Catechism: A FIELD MANUAL FOR DISCIPLESHIP</vt:lpstr>
      <vt:lpstr>Discipleship: Two Approaches</vt:lpstr>
      <vt:lpstr>The Lutheran Take on Discipleship</vt:lpstr>
      <vt:lpstr>Discipleship is Catechetical</vt:lpstr>
      <vt:lpstr>Luther Recognized the Need </vt:lpstr>
      <vt:lpstr>Catechism Sermons: A Few Examples</vt:lpstr>
      <vt:lpstr>Saxon Visitation (1528)</vt:lpstr>
      <vt:lpstr>Pastors are to Teach the Catechism</vt:lpstr>
      <vt:lpstr>The Catechism as Multi-dimensional </vt:lpstr>
      <vt:lpstr>“A Bible of the Laity”</vt:lpstr>
      <vt:lpstr>How Luther Structures the Catechism</vt:lpstr>
      <vt:lpstr>Catechism: Discipleship &amp; Cross</vt:lpstr>
      <vt:lpstr>The Catechism as Training for Faith Enduring Attack</vt:lpstr>
      <vt:lpstr>Discipleship According to the Catechism</vt:lpstr>
      <vt:lpstr>The Use of the Catechism in the Making of Disciples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Catechism: A FIELD MANUAL FOR DISCIPLESHIP</dc:title>
  <dc:creator>Windows User</dc:creator>
  <cp:lastModifiedBy>TR</cp:lastModifiedBy>
  <cp:revision>9</cp:revision>
  <dcterms:created xsi:type="dcterms:W3CDTF">2016-10-16T00:12:30Z</dcterms:created>
  <dcterms:modified xsi:type="dcterms:W3CDTF">2016-12-09T15:32:49Z</dcterms:modified>
</cp:coreProperties>
</file>